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5" r:id="rId4"/>
    <p:sldId id="258" r:id="rId5"/>
    <p:sldId id="260" r:id="rId6"/>
    <p:sldId id="267" r:id="rId7"/>
    <p:sldId id="271" r:id="rId8"/>
    <p:sldId id="265" r:id="rId9"/>
    <p:sldId id="266" r:id="rId10"/>
    <p:sldId id="257" r:id="rId11"/>
    <p:sldId id="259" r:id="rId12"/>
    <p:sldId id="273" r:id="rId13"/>
    <p:sldId id="263" r:id="rId14"/>
    <p:sldId id="270" r:id="rId15"/>
    <p:sldId id="268" r:id="rId16"/>
    <p:sldId id="269" r:id="rId17"/>
    <p:sldId id="261" r:id="rId18"/>
    <p:sldId id="276" r:id="rId19"/>
    <p:sldId id="277" r:id="rId20"/>
    <p:sldId id="274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19" autoAdjust="0"/>
    <p:restoredTop sz="94595" autoAdjust="0"/>
  </p:normalViewPr>
  <p:slideViewPr>
    <p:cSldViewPr>
      <p:cViewPr varScale="1">
        <p:scale>
          <a:sx n="79" d="100"/>
          <a:sy n="79" d="100"/>
        </p:scale>
        <p:origin x="-7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2011-08-26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2011-08-26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2011-08-26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2011-08-26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2011-08-26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2011-08-26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2011-08-26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2011-08-26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2011-08-26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2011-08-26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2011-08-26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2011-08-26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praca\seminaria_wyklady\110121_jc\lightning.wmv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praca\seminaria_wyklady\110121_jc\highly_branched_upward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praca\seminaria_wyklady\110121_jc\lgpghs090615-013416z-v07-24m-f4-640x480-7207-p1223ihc.wm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praca\seminaria_wyklady\110121_jc\sprites_1000fps.wm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praca\seminaria_wyklady\110121_jc\sprites_at_10000ffps.wm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praca\seminaria_wyklady\110121_jc\HESSIbeauty1.avi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praca\seminaria_wyklady\110121_jc\tgf_rhessi_640x480.m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8888" y="548680"/>
            <a:ext cx="85915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 smtClean="0">
                <a:solidFill>
                  <a:schemeClr val="bg1"/>
                </a:solidFill>
                <a:latin typeface="Gulim" pitchFamily="34" charset="-127"/>
                <a:ea typeface="Gulim" pitchFamily="34" charset="-127"/>
              </a:rPr>
              <a:t>Błyski gamma w </a:t>
            </a:r>
          </a:p>
          <a:p>
            <a:r>
              <a:rPr lang="pl-PL" sz="4000" b="1" dirty="0" smtClean="0">
                <a:solidFill>
                  <a:schemeClr val="bg1"/>
                </a:solidFill>
                <a:latin typeface="Gulim" pitchFamily="34" charset="-127"/>
                <a:ea typeface="Gulim" pitchFamily="34" charset="-127"/>
              </a:rPr>
              <a:t>atmosferze ziemskiej</a:t>
            </a:r>
          </a:p>
          <a:p>
            <a:endParaRPr lang="pl-PL" sz="4000" b="1" dirty="0" smtClean="0">
              <a:solidFill>
                <a:schemeClr val="bg1"/>
              </a:solidFill>
              <a:latin typeface="Gulim" pitchFamily="34" charset="-127"/>
              <a:ea typeface="Gulim" pitchFamily="34" charset="-127"/>
            </a:endParaRPr>
          </a:p>
          <a:p>
            <a:endParaRPr lang="pl-PL" sz="4000" b="1" dirty="0" smtClean="0">
              <a:solidFill>
                <a:schemeClr val="bg1"/>
              </a:solidFill>
              <a:latin typeface="Gulim" pitchFamily="34" charset="-127"/>
              <a:ea typeface="Gulim" pitchFamily="34" charset="-127"/>
            </a:endParaRPr>
          </a:p>
          <a:p>
            <a:endParaRPr lang="pl-PL" sz="4000" b="1" dirty="0" smtClean="0">
              <a:solidFill>
                <a:schemeClr val="bg1"/>
              </a:solidFill>
              <a:latin typeface="Gulim" pitchFamily="34" charset="-127"/>
              <a:ea typeface="Gulim" pitchFamily="34" charset="-127"/>
            </a:endParaRPr>
          </a:p>
          <a:p>
            <a:endParaRPr lang="pl-PL" sz="4000" b="1" dirty="0" smtClean="0">
              <a:solidFill>
                <a:schemeClr val="bg1"/>
              </a:solidFill>
              <a:latin typeface="Gulim" pitchFamily="34" charset="-127"/>
              <a:ea typeface="Gulim" pitchFamily="34" charset="-127"/>
            </a:endParaRPr>
          </a:p>
          <a:p>
            <a:endParaRPr lang="pl-PL" sz="4000" b="1" dirty="0" smtClean="0">
              <a:solidFill>
                <a:schemeClr val="bg1"/>
              </a:solidFill>
              <a:latin typeface="Gulim" pitchFamily="34" charset="-127"/>
              <a:ea typeface="Gulim" pitchFamily="34" charset="-127"/>
            </a:endParaRPr>
          </a:p>
          <a:p>
            <a:endParaRPr lang="pl-PL" sz="4000" b="1" dirty="0" smtClean="0">
              <a:solidFill>
                <a:schemeClr val="bg1"/>
              </a:solidFill>
              <a:latin typeface="Gulim" pitchFamily="34" charset="-127"/>
              <a:ea typeface="Gulim" pitchFamily="34" charset="-127"/>
            </a:endParaRPr>
          </a:p>
          <a:p>
            <a:endParaRPr lang="pl-PL" sz="4000" b="1" dirty="0" smtClean="0">
              <a:solidFill>
                <a:schemeClr val="bg1"/>
              </a:solidFill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wój poziomy 2"/>
          <p:cNvSpPr/>
          <p:nvPr/>
        </p:nvSpPr>
        <p:spPr>
          <a:xfrm>
            <a:off x="503548" y="188640"/>
            <a:ext cx="8244916" cy="864096"/>
          </a:xfrm>
          <a:prstGeom prst="horizontalScroll">
            <a:avLst>
              <a:gd name="adj" fmla="val 13242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Co Ty wiesz o błyskawicach?</a:t>
            </a:r>
            <a:endParaRPr lang="pl-PL" sz="2800" b="1" dirty="0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7" name="Obraz 6" descr="DPP_04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556792"/>
            <a:ext cx="3286446" cy="493275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51520" y="1259175"/>
            <a:ext cx="5976664" cy="216982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>
                <a:ea typeface="Gulim" pitchFamily="34" charset="-127"/>
              </a:rPr>
              <a:t>Oślepiają			     	</a:t>
            </a:r>
            <a:r>
              <a:rPr lang="pl-PL" dirty="0" err="1" smtClean="0">
                <a:ea typeface="Gulim" pitchFamily="34" charset="-127"/>
              </a:rPr>
              <a:t>ooo</a:t>
            </a:r>
            <a:r>
              <a:rPr lang="pl-PL" dirty="0" smtClean="0">
                <a:ea typeface="Gulim" pitchFamily="34" charset="-127"/>
              </a:rPr>
              <a:t> tak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ea typeface="Gulim" pitchFamily="34" charset="-127"/>
              </a:rPr>
              <a:t>Uderzają w ziemię			na pewno?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ea typeface="Gulim" pitchFamily="34" charset="-127"/>
              </a:rPr>
              <a:t>Trwają bardzo krótko		no tak, ale…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ea typeface="Gulim" pitchFamily="34" charset="-127"/>
              </a:rPr>
              <a:t>Mają stosunkowo prosty kształt	oczywiście nie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ea typeface="Gulim" pitchFamily="34" charset="-127"/>
              </a:rPr>
              <a:t>Dodatkowy efekt: grzmot		nie tylko</a:t>
            </a:r>
            <a:endParaRPr lang="pl-PL" dirty="0">
              <a:ea typeface="Gulim" pitchFamily="34" charset="-127"/>
            </a:endParaRPr>
          </a:p>
        </p:txBody>
      </p:sp>
      <p:pic>
        <p:nvPicPr>
          <p:cNvPr id="9" name="lightni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43608" y="3645024"/>
            <a:ext cx="3936438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wój poziomy 2"/>
          <p:cNvSpPr/>
          <p:nvPr/>
        </p:nvSpPr>
        <p:spPr>
          <a:xfrm>
            <a:off x="503548" y="188640"/>
            <a:ext cx="8244916" cy="864096"/>
          </a:xfrm>
          <a:prstGeom prst="horizontalScroll">
            <a:avLst>
              <a:gd name="adj" fmla="val 13242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Co Ty wiesz o błyskawicach?</a:t>
            </a:r>
            <a:endParaRPr lang="pl-PL" sz="2800" b="1" dirty="0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7" name="highly_branched_upward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95636" y="1196752"/>
            <a:ext cx="6552728" cy="5410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wój poziomy 2"/>
          <p:cNvSpPr/>
          <p:nvPr/>
        </p:nvSpPr>
        <p:spPr>
          <a:xfrm>
            <a:off x="503548" y="188640"/>
            <a:ext cx="8244916" cy="864096"/>
          </a:xfrm>
          <a:prstGeom prst="horizontalScroll">
            <a:avLst>
              <a:gd name="adj" fmla="val 13242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Co Ty wiesz o błyskawicach?</a:t>
            </a:r>
            <a:endParaRPr lang="pl-PL" sz="2800" b="1" dirty="0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4" name="lgpghs090615-013416z-v07-24m-f4-640x480-7207-p1223ihc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07281" y="1052736"/>
            <a:ext cx="6929438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wój poziomy 2"/>
          <p:cNvSpPr/>
          <p:nvPr/>
        </p:nvSpPr>
        <p:spPr>
          <a:xfrm>
            <a:off x="503548" y="188640"/>
            <a:ext cx="8244916" cy="864096"/>
          </a:xfrm>
          <a:prstGeom prst="horizontalScroll">
            <a:avLst>
              <a:gd name="adj" fmla="val 13242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Duchy, Elfy, Gnomy...</a:t>
            </a:r>
            <a:endParaRPr lang="pl-PL" sz="2800" b="1" dirty="0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6" name="Obraz 5" descr="Spri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196752"/>
            <a:ext cx="2596345" cy="5517232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4355976" y="4293096"/>
            <a:ext cx="4436279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pierwszy został sfotografowany </a:t>
            </a:r>
            <a:r>
              <a:rPr lang="en-US" dirty="0" smtClean="0"/>
              <a:t>6</a:t>
            </a:r>
            <a:r>
              <a:rPr lang="pl-PL" dirty="0" smtClean="0"/>
              <a:t> lipca </a:t>
            </a:r>
            <a:r>
              <a:rPr lang="en-US" dirty="0" smtClean="0"/>
              <a:t>1989</a:t>
            </a:r>
            <a:r>
              <a:rPr lang="pl-PL" dirty="0" smtClean="0"/>
              <a:t> r.</a:t>
            </a:r>
          </a:p>
          <a:p>
            <a:endParaRPr lang="pl-PL" dirty="0" smtClean="0"/>
          </a:p>
          <a:p>
            <a:r>
              <a:rPr lang="pl-PL" dirty="0" smtClean="0"/>
              <a:t>widoczne ponad chmurami burzowymi</a:t>
            </a:r>
          </a:p>
          <a:p>
            <a:endParaRPr lang="pl-PL" dirty="0" smtClean="0"/>
          </a:p>
          <a:p>
            <a:r>
              <a:rPr lang="pl-PL" dirty="0" smtClean="0"/>
              <a:t>trwają niezwykle krótko</a:t>
            </a:r>
          </a:p>
          <a:p>
            <a:endParaRPr lang="pl-PL" dirty="0" smtClean="0"/>
          </a:p>
          <a:p>
            <a:r>
              <a:rPr lang="pl-PL" dirty="0" smtClean="0"/>
              <a:t>obserwowane parę milisekund po błyskawicy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68760"/>
            <a:ext cx="332676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wój poziomy 2"/>
          <p:cNvSpPr/>
          <p:nvPr/>
        </p:nvSpPr>
        <p:spPr>
          <a:xfrm>
            <a:off x="503548" y="188640"/>
            <a:ext cx="8244916" cy="864096"/>
          </a:xfrm>
          <a:prstGeom prst="horizontalScroll">
            <a:avLst>
              <a:gd name="adj" fmla="val 13242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Duchy</a:t>
            </a:r>
            <a:endParaRPr lang="pl-PL" sz="2800" b="1" dirty="0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5" name="sprites_1000fp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484784"/>
            <a:ext cx="7591603" cy="5053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wój poziomy 2"/>
          <p:cNvSpPr/>
          <p:nvPr/>
        </p:nvSpPr>
        <p:spPr>
          <a:xfrm>
            <a:off x="503548" y="188640"/>
            <a:ext cx="8244916" cy="864096"/>
          </a:xfrm>
          <a:prstGeom prst="horizontalScroll">
            <a:avLst>
              <a:gd name="adj" fmla="val 13242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Duchy</a:t>
            </a:r>
            <a:endParaRPr lang="pl-PL" sz="2400" b="1" dirty="0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4" name="sprites_at_10000ffp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29562" y="1268760"/>
            <a:ext cx="7884876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wój poziomy 2"/>
          <p:cNvSpPr/>
          <p:nvPr/>
        </p:nvSpPr>
        <p:spPr>
          <a:xfrm>
            <a:off x="503548" y="188640"/>
            <a:ext cx="8244916" cy="864096"/>
          </a:xfrm>
          <a:prstGeom prst="horizontalScroll">
            <a:avLst>
              <a:gd name="adj" fmla="val 13242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Duchy</a:t>
            </a:r>
            <a:endParaRPr lang="pl-PL" sz="2800" b="1" dirty="0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4" name="Obraz 3" descr="060216_sprite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72816"/>
            <a:ext cx="5850458" cy="4392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789040"/>
            <a:ext cx="3236827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6372200" y="1988840"/>
            <a:ext cx="25457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Zgodne z teorią </a:t>
            </a:r>
          </a:p>
          <a:p>
            <a:r>
              <a:rPr lang="pl-PL" dirty="0" smtClean="0"/>
              <a:t>powstawania lawiny </a:t>
            </a:r>
          </a:p>
          <a:p>
            <a:r>
              <a:rPr lang="pl-PL" dirty="0" smtClean="0"/>
              <a:t>relatywistycznych </a:t>
            </a:r>
          </a:p>
          <a:p>
            <a:r>
              <a:rPr lang="pl-PL" dirty="0" smtClean="0"/>
              <a:t>elektronów</a:t>
            </a:r>
          </a:p>
          <a:p>
            <a:endParaRPr lang="pl-PL" dirty="0" smtClean="0"/>
          </a:p>
          <a:p>
            <a:r>
              <a:rPr lang="pl-PL" dirty="0" smtClean="0"/>
              <a:t>Rzeczywiste źródło TGF?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wój poziomy 2"/>
          <p:cNvSpPr/>
          <p:nvPr/>
        </p:nvSpPr>
        <p:spPr>
          <a:xfrm>
            <a:off x="503548" y="188640"/>
            <a:ext cx="8244916" cy="864096"/>
          </a:xfrm>
          <a:prstGeom prst="horizontalScroll">
            <a:avLst>
              <a:gd name="adj" fmla="val 13242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Nowe instrumenty</a:t>
            </a:r>
            <a:endParaRPr lang="pl-PL" sz="2400" b="1" dirty="0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4" name="Picture 8" descr="agile_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2106687" cy="224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2987824" y="1124744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AGILE</a:t>
            </a:r>
            <a:r>
              <a:rPr lang="it-IT" dirty="0" smtClean="0"/>
              <a:t> (Astro‐rivelatore Gamma a Immagini</a:t>
            </a:r>
            <a:r>
              <a:rPr lang="pl-PL" dirty="0" smtClean="0"/>
              <a:t> </a:t>
            </a:r>
            <a:r>
              <a:rPr lang="it-IT" dirty="0" smtClean="0"/>
              <a:t>LEggero)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3131840" y="1556792"/>
            <a:ext cx="504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teleskop gamma </a:t>
            </a:r>
            <a:r>
              <a:rPr lang="it-IT" dirty="0" smtClean="0"/>
              <a:t>(30 MeV- 30 GeV) </a:t>
            </a:r>
            <a:endParaRPr lang="pl-PL" dirty="0" smtClean="0"/>
          </a:p>
          <a:p>
            <a:r>
              <a:rPr lang="pl-PL" dirty="0" err="1" smtClean="0"/>
              <a:t>tleskop</a:t>
            </a:r>
            <a:r>
              <a:rPr lang="pl-PL" dirty="0" smtClean="0"/>
              <a:t> twardego promieniowania rentgenowskiego </a:t>
            </a:r>
            <a:r>
              <a:rPr lang="it-IT" dirty="0" smtClean="0"/>
              <a:t> (18-60 keV) </a:t>
            </a:r>
            <a:r>
              <a:rPr lang="pl-PL" dirty="0" smtClean="0"/>
              <a:t>o dużym polu widzenia </a:t>
            </a:r>
            <a:r>
              <a:rPr lang="it-IT" dirty="0" smtClean="0"/>
              <a:t>(1-2.5 sr)</a:t>
            </a:r>
            <a:endParaRPr lang="pl-PL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6303" y="3284984"/>
            <a:ext cx="5648185" cy="3429000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107504" y="371703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rejestruje ~10 TGF/miesiąc</a:t>
            </a:r>
          </a:p>
          <a:p>
            <a:endParaRPr lang="pl-PL" dirty="0" smtClean="0"/>
          </a:p>
          <a:p>
            <a:r>
              <a:rPr lang="pl-PL" dirty="0" smtClean="0"/>
              <a:t>obserwacje AGILE są zgodne</a:t>
            </a:r>
          </a:p>
          <a:p>
            <a:r>
              <a:rPr lang="pl-PL" dirty="0" smtClean="0"/>
              <a:t>ze zjawiskami rejestrowanymi </a:t>
            </a:r>
          </a:p>
          <a:p>
            <a:r>
              <a:rPr lang="pl-PL" dirty="0" smtClean="0"/>
              <a:t>przez RHESSI</a:t>
            </a:r>
          </a:p>
          <a:p>
            <a:endParaRPr lang="pl-PL" dirty="0" smtClean="0"/>
          </a:p>
          <a:p>
            <a:r>
              <a:rPr lang="pl-PL" dirty="0" smtClean="0"/>
              <a:t>widmo wykazuje odstępstwo </a:t>
            </a:r>
          </a:p>
          <a:p>
            <a:r>
              <a:rPr lang="pl-PL" dirty="0" smtClean="0"/>
              <a:t>od widma uciekających </a:t>
            </a:r>
          </a:p>
          <a:p>
            <a:r>
              <a:rPr lang="pl-PL" dirty="0" smtClean="0"/>
              <a:t>elektronów (powyżej 40 </a:t>
            </a:r>
            <a:r>
              <a:rPr lang="pl-PL" dirty="0" err="1" smtClean="0"/>
              <a:t>MeV</a:t>
            </a:r>
            <a:r>
              <a:rPr lang="pl-PL" dirty="0" smtClean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636912"/>
            <a:ext cx="3672408" cy="298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wój poziomy 2"/>
          <p:cNvSpPr/>
          <p:nvPr/>
        </p:nvSpPr>
        <p:spPr>
          <a:xfrm>
            <a:off x="503548" y="188640"/>
            <a:ext cx="8244916" cy="864096"/>
          </a:xfrm>
          <a:prstGeom prst="horizontalScroll">
            <a:avLst>
              <a:gd name="adj" fmla="val 13242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Nowe instrumenty</a:t>
            </a:r>
            <a:endParaRPr lang="pl-PL" sz="2400" b="1" dirty="0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11560" y="1412776"/>
            <a:ext cx="597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Fermi Gamma Ray </a:t>
            </a:r>
            <a:r>
              <a:rPr lang="pl-PL" dirty="0" err="1" smtClean="0"/>
              <a:t>Space</a:t>
            </a:r>
            <a:r>
              <a:rPr lang="pl-PL" dirty="0" smtClean="0"/>
              <a:t> </a:t>
            </a:r>
            <a:r>
              <a:rPr lang="pl-PL" dirty="0" err="1" smtClean="0"/>
              <a:t>Telescope</a:t>
            </a:r>
            <a:r>
              <a:rPr lang="pl-PL" dirty="0" smtClean="0"/>
              <a:t> i nowe odkrycie: pozytony</a:t>
            </a:r>
            <a:endParaRPr lang="pl-PL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001" y="1988840"/>
            <a:ext cx="6601997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wój poziomy 2"/>
          <p:cNvSpPr/>
          <p:nvPr/>
        </p:nvSpPr>
        <p:spPr>
          <a:xfrm>
            <a:off x="503548" y="188640"/>
            <a:ext cx="8244916" cy="864096"/>
          </a:xfrm>
          <a:prstGeom prst="horizontalScroll">
            <a:avLst>
              <a:gd name="adj" fmla="val 13242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Nowe instrumenty</a:t>
            </a:r>
            <a:endParaRPr lang="pl-PL" sz="2400" b="1" dirty="0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96752"/>
            <a:ext cx="576064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wój poziomy 2"/>
          <p:cNvSpPr/>
          <p:nvPr/>
        </p:nvSpPr>
        <p:spPr>
          <a:xfrm>
            <a:off x="503548" y="188640"/>
            <a:ext cx="8244916" cy="864096"/>
          </a:xfrm>
          <a:prstGeom prst="horizontalScroll">
            <a:avLst>
              <a:gd name="adj" fmla="val 13242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Ebrima" pitchFamily="2" charset="0"/>
              </a:rPr>
              <a:t>Początek astronomii gamma</a:t>
            </a:r>
            <a:endParaRPr lang="pl-PL" sz="2800" b="1" dirty="0">
              <a:solidFill>
                <a:schemeClr val="tx1"/>
              </a:solidFill>
              <a:latin typeface="Gulim" pitchFamily="34" charset="-127"/>
              <a:ea typeface="Gulim" pitchFamily="34" charset="-127"/>
              <a:cs typeface="Ebrima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2857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3851920" y="1988840"/>
            <a:ext cx="50040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niskobudżetowy program badawczy w </a:t>
            </a:r>
            <a:r>
              <a:rPr lang="en-US" dirty="0" smtClean="0"/>
              <a:t>1959</a:t>
            </a:r>
            <a:r>
              <a:rPr lang="pl-PL" dirty="0" smtClean="0"/>
              <a:t> r.</a:t>
            </a:r>
          </a:p>
          <a:p>
            <a:endParaRPr lang="pl-PL" dirty="0" smtClean="0"/>
          </a:p>
          <a:p>
            <a:r>
              <a:rPr lang="pl-PL" dirty="0" smtClean="0"/>
              <a:t>monitorowanie przestrzegania uzgodnień porozumienia dotyczącego zakazu prób nuklearnych z </a:t>
            </a:r>
            <a:r>
              <a:rPr lang="en-US" dirty="0" smtClean="0"/>
              <a:t>1963</a:t>
            </a:r>
            <a:endParaRPr lang="pl-PL" dirty="0" smtClean="0"/>
          </a:p>
          <a:p>
            <a:endParaRPr lang="pl-PL" dirty="0" smtClean="0"/>
          </a:p>
          <a:p>
            <a:r>
              <a:rPr lang="en-US" dirty="0" smtClean="0"/>
              <a:t>12 </a:t>
            </a:r>
            <a:r>
              <a:rPr lang="pl-PL" dirty="0" smtClean="0"/>
              <a:t>zewnętrznych detektorów promieniowania </a:t>
            </a:r>
            <a:r>
              <a:rPr lang="en-US" dirty="0" smtClean="0"/>
              <a:t>X</a:t>
            </a:r>
            <a:r>
              <a:rPr lang="pl-PL" dirty="0" smtClean="0"/>
              <a:t> oraz </a:t>
            </a:r>
            <a:r>
              <a:rPr lang="en-US" dirty="0" smtClean="0"/>
              <a:t>18 </a:t>
            </a:r>
            <a:r>
              <a:rPr lang="pl-PL" dirty="0" smtClean="0"/>
              <a:t>wewnętrznych detektorów neutronów i promieniowania </a:t>
            </a:r>
            <a:r>
              <a:rPr lang="en-US" dirty="0" smtClean="0"/>
              <a:t>gamma</a:t>
            </a:r>
            <a:endParaRPr lang="pl-PL" dirty="0" smtClean="0"/>
          </a:p>
          <a:p>
            <a:endParaRPr lang="pl-PL" dirty="0" smtClean="0"/>
          </a:p>
          <a:p>
            <a:r>
              <a:rPr lang="en-US" dirty="0" smtClean="0"/>
              <a:t>2</a:t>
            </a:r>
            <a:r>
              <a:rPr lang="pl-PL" dirty="0" smtClean="0"/>
              <a:t> lipca 1</a:t>
            </a:r>
            <a:r>
              <a:rPr lang="en-US" dirty="0" smtClean="0"/>
              <a:t>967, </a:t>
            </a:r>
            <a:r>
              <a:rPr lang="pl-PL" dirty="0" smtClean="0"/>
              <a:t>o</a:t>
            </a:r>
            <a:r>
              <a:rPr lang="en-US" dirty="0" smtClean="0"/>
              <a:t> 14:19 UTC, </a:t>
            </a:r>
            <a:r>
              <a:rPr lang="pl-PL" dirty="0" smtClean="0"/>
              <a:t>satelity </a:t>
            </a:r>
            <a:r>
              <a:rPr lang="en-US" dirty="0" smtClean="0"/>
              <a:t>Vela 4 </a:t>
            </a:r>
            <a:r>
              <a:rPr lang="pl-PL" dirty="0" smtClean="0"/>
              <a:t>i</a:t>
            </a:r>
            <a:r>
              <a:rPr lang="en-US" dirty="0" smtClean="0"/>
              <a:t> Vela 3 </a:t>
            </a:r>
            <a:r>
              <a:rPr lang="pl-PL" dirty="0" smtClean="0"/>
              <a:t>rejestrują wybuchy promieniowania gamma…</a:t>
            </a:r>
            <a:endParaRPr lang="pl-P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77072"/>
            <a:ext cx="3262645" cy="251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wój poziomy 2"/>
          <p:cNvSpPr/>
          <p:nvPr/>
        </p:nvSpPr>
        <p:spPr>
          <a:xfrm>
            <a:off x="503548" y="188640"/>
            <a:ext cx="8244916" cy="864096"/>
          </a:xfrm>
          <a:prstGeom prst="horizontalScroll">
            <a:avLst>
              <a:gd name="adj" fmla="val 13242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Wniosek?</a:t>
            </a:r>
            <a:endParaRPr lang="pl-PL" sz="2400" b="1" dirty="0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784345" y="5589240"/>
            <a:ext cx="5973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solidFill>
                  <a:schemeClr val="bg1"/>
                </a:solidFill>
              </a:rPr>
              <a:t>Żyjemy w ciekawych czasach…</a:t>
            </a:r>
            <a:endParaRPr lang="pl-PL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wój poziomy 2"/>
          <p:cNvSpPr/>
          <p:nvPr/>
        </p:nvSpPr>
        <p:spPr>
          <a:xfrm>
            <a:off x="503548" y="188640"/>
            <a:ext cx="8244916" cy="864096"/>
          </a:xfrm>
          <a:prstGeom prst="horizontalScroll">
            <a:avLst>
              <a:gd name="adj" fmla="val 13242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Ebrima" pitchFamily="2" charset="0"/>
              </a:rPr>
              <a:t>Compton Gamma Ray </a:t>
            </a:r>
            <a:r>
              <a:rPr lang="pl-PL" sz="28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Ebrima" pitchFamily="2" charset="0"/>
              </a:rPr>
              <a:t>Observatory</a:t>
            </a:r>
            <a:r>
              <a:rPr lang="pl-PL" sz="28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Ebrima" pitchFamily="2" charset="0"/>
              </a:rPr>
              <a:t> (CGRO)</a:t>
            </a:r>
            <a:endParaRPr lang="pl-PL" sz="2800" b="1" dirty="0">
              <a:solidFill>
                <a:schemeClr val="tx1"/>
              </a:solidFill>
              <a:latin typeface="Gulim" pitchFamily="34" charset="-127"/>
              <a:ea typeface="Gulim" pitchFamily="34" charset="-127"/>
              <a:cs typeface="Ebrima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268760"/>
            <a:ext cx="4402460" cy="264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77072"/>
            <a:ext cx="297728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251520" y="1556792"/>
            <a:ext cx="432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err="1" smtClean="0">
                <a:ea typeface="Gulim" pitchFamily="34" charset="-127"/>
              </a:rPr>
              <a:t>Burst</a:t>
            </a:r>
            <a:r>
              <a:rPr lang="pl-PL" dirty="0" smtClean="0">
                <a:ea typeface="Gulim" pitchFamily="34" charset="-127"/>
              </a:rPr>
              <a:t> And </a:t>
            </a:r>
            <a:r>
              <a:rPr lang="pl-PL" dirty="0" err="1" smtClean="0">
                <a:ea typeface="Gulim" pitchFamily="34" charset="-127"/>
              </a:rPr>
              <a:t>Transient</a:t>
            </a:r>
            <a:r>
              <a:rPr lang="pl-PL" dirty="0" smtClean="0">
                <a:ea typeface="Gulim" pitchFamily="34" charset="-127"/>
              </a:rPr>
              <a:t> </a:t>
            </a:r>
            <a:r>
              <a:rPr lang="pl-PL" dirty="0" err="1" smtClean="0">
                <a:ea typeface="Gulim" pitchFamily="34" charset="-127"/>
              </a:rPr>
              <a:t>Source</a:t>
            </a:r>
            <a:r>
              <a:rPr lang="pl-PL" dirty="0" smtClean="0">
                <a:ea typeface="Gulim" pitchFamily="34" charset="-127"/>
              </a:rPr>
              <a:t> </a:t>
            </a:r>
            <a:r>
              <a:rPr lang="pl-PL" dirty="0" err="1" smtClean="0">
                <a:ea typeface="Gulim" pitchFamily="34" charset="-127"/>
              </a:rPr>
              <a:t>Experiment</a:t>
            </a:r>
            <a:r>
              <a:rPr lang="pl-PL" dirty="0" smtClean="0">
                <a:ea typeface="Gulim" pitchFamily="34" charset="-127"/>
              </a:rPr>
              <a:t> (</a:t>
            </a:r>
            <a:r>
              <a:rPr lang="en-US" dirty="0" smtClean="0">
                <a:ea typeface="Gulim" pitchFamily="34" charset="-127"/>
              </a:rPr>
              <a:t>BATSE</a:t>
            </a:r>
            <a:r>
              <a:rPr lang="pl-PL" dirty="0" smtClean="0">
                <a:ea typeface="Gulim" pitchFamily="34" charset="-127"/>
              </a:rPr>
              <a:t>, 1991-2000):</a:t>
            </a:r>
            <a:r>
              <a:rPr lang="en-US" dirty="0" smtClean="0">
                <a:ea typeface="Gulim" pitchFamily="34" charset="-127"/>
              </a:rPr>
              <a:t> </a:t>
            </a:r>
            <a:endParaRPr lang="pl-PL" dirty="0" smtClean="0">
              <a:ea typeface="Gulim" pitchFamily="34" charset="-127"/>
            </a:endParaRPr>
          </a:p>
          <a:p>
            <a:endParaRPr lang="pl-PL" dirty="0" smtClean="0">
              <a:ea typeface="Gulim" pitchFamily="34" charset="-127"/>
            </a:endParaRPr>
          </a:p>
          <a:p>
            <a:r>
              <a:rPr lang="pl-PL" dirty="0" smtClean="0">
                <a:ea typeface="Gulim" pitchFamily="34" charset="-127"/>
              </a:rPr>
              <a:t>osiem paneli scyntylacyjnych</a:t>
            </a:r>
          </a:p>
          <a:p>
            <a:r>
              <a:rPr lang="pl-PL" dirty="0" smtClean="0">
                <a:ea typeface="Gulim" pitchFamily="34" charset="-127"/>
              </a:rPr>
              <a:t>powierzchnia efektywna </a:t>
            </a:r>
            <a:r>
              <a:rPr lang="en-US" dirty="0" smtClean="0">
                <a:ea typeface="Gulim" pitchFamily="34" charset="-127"/>
              </a:rPr>
              <a:t>2000 cm</a:t>
            </a:r>
            <a:r>
              <a:rPr lang="en-US" baseline="30000" dirty="0" smtClean="0">
                <a:ea typeface="Gulim" pitchFamily="34" charset="-127"/>
              </a:rPr>
              <a:t>2</a:t>
            </a:r>
            <a:endParaRPr lang="pl-PL" baseline="30000" dirty="0" smtClean="0">
              <a:ea typeface="Gulim" pitchFamily="34" charset="-127"/>
            </a:endParaRPr>
          </a:p>
          <a:p>
            <a:r>
              <a:rPr lang="en-US" dirty="0" err="1" smtClean="0">
                <a:ea typeface="Gulim" pitchFamily="34" charset="-127"/>
              </a:rPr>
              <a:t>energie</a:t>
            </a:r>
            <a:r>
              <a:rPr lang="pl-PL" dirty="0" smtClean="0">
                <a:ea typeface="Gulim" pitchFamily="34" charset="-127"/>
              </a:rPr>
              <a:t> od</a:t>
            </a:r>
            <a:r>
              <a:rPr lang="en-US" dirty="0" smtClean="0">
                <a:ea typeface="Gulim" pitchFamily="34" charset="-127"/>
              </a:rPr>
              <a:t> 25 </a:t>
            </a:r>
            <a:r>
              <a:rPr lang="en-US" dirty="0" err="1" smtClean="0">
                <a:ea typeface="Gulim" pitchFamily="34" charset="-127"/>
              </a:rPr>
              <a:t>keV</a:t>
            </a:r>
            <a:r>
              <a:rPr lang="en-US" dirty="0" smtClean="0">
                <a:ea typeface="Gulim" pitchFamily="34" charset="-127"/>
              </a:rPr>
              <a:t> </a:t>
            </a:r>
            <a:r>
              <a:rPr lang="pl-PL" dirty="0" smtClean="0">
                <a:ea typeface="Gulim" pitchFamily="34" charset="-127"/>
              </a:rPr>
              <a:t>do ponad</a:t>
            </a:r>
            <a:r>
              <a:rPr lang="en-US" dirty="0" smtClean="0">
                <a:ea typeface="Gulim" pitchFamily="34" charset="-127"/>
              </a:rPr>
              <a:t> 1MeV </a:t>
            </a:r>
            <a:endParaRPr lang="pl-PL" dirty="0" smtClean="0">
              <a:ea typeface="Gulim" pitchFamily="34" charset="-127"/>
            </a:endParaRPr>
          </a:p>
          <a:p>
            <a:r>
              <a:rPr lang="pl-PL" dirty="0" smtClean="0">
                <a:ea typeface="Gulim" pitchFamily="34" charset="-127"/>
              </a:rPr>
              <a:t>umieszczone w narożnikach instrumentu (informacja przestrzenna)</a:t>
            </a:r>
            <a:endParaRPr lang="pl-PL" dirty="0">
              <a:ea typeface="Gulim" pitchFamily="34" charset="-127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995936" y="4437112"/>
            <a:ext cx="4968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ea typeface="Gulim" pitchFamily="34" charset="-127"/>
              </a:rPr>
              <a:t>Nieraz zdarzało się, że wybuchy promieniowania obserwowano tylko w detektorach zwróconych w kierunku Ziemi</a:t>
            </a:r>
          </a:p>
          <a:p>
            <a:endParaRPr lang="pl-PL" dirty="0" smtClean="0">
              <a:ea typeface="Gulim" pitchFamily="34" charset="-127"/>
            </a:endParaRPr>
          </a:p>
          <a:p>
            <a:r>
              <a:rPr lang="pl-PL" dirty="0" smtClean="0">
                <a:ea typeface="Gulim" pitchFamily="34" charset="-127"/>
              </a:rPr>
              <a:t>Były one wyraźnie krótsze niż typowe błyski gamma pochodzące z Kosmosu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wój poziomy 2"/>
          <p:cNvSpPr/>
          <p:nvPr/>
        </p:nvSpPr>
        <p:spPr>
          <a:xfrm>
            <a:off x="503548" y="188640"/>
            <a:ext cx="8244916" cy="864096"/>
          </a:xfrm>
          <a:prstGeom prst="horizontalScroll">
            <a:avLst>
              <a:gd name="adj" fmla="val 13242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Ebrima" pitchFamily="2" charset="0"/>
              </a:rPr>
              <a:t>Compton Gamma Ray </a:t>
            </a:r>
            <a:r>
              <a:rPr lang="pl-PL" sz="28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Ebrima" pitchFamily="2" charset="0"/>
              </a:rPr>
              <a:t>Observatory</a:t>
            </a:r>
            <a:r>
              <a:rPr lang="pl-PL" sz="28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  <a:cs typeface="Ebrima" pitchFamily="2" charset="0"/>
              </a:rPr>
              <a:t> (CGRO)</a:t>
            </a:r>
            <a:endParaRPr lang="pl-PL" sz="2800" b="1" dirty="0">
              <a:solidFill>
                <a:schemeClr val="tx1"/>
              </a:solidFill>
              <a:latin typeface="Gulim" pitchFamily="34" charset="-127"/>
              <a:ea typeface="Gulim" pitchFamily="34" charset="-127"/>
              <a:cs typeface="Ebrima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793" y="1268760"/>
            <a:ext cx="6828413" cy="252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611560" y="4509120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ea typeface="Gulim" pitchFamily="34" charset="-127"/>
              </a:rPr>
              <a:t>Wybuchy TGF rejestrowane przez </a:t>
            </a:r>
            <a:r>
              <a:rPr lang="en-US" dirty="0" smtClean="0">
                <a:ea typeface="Gulim" pitchFamily="34" charset="-127"/>
              </a:rPr>
              <a:t>BATSE </a:t>
            </a:r>
            <a:r>
              <a:rPr lang="pl-PL" dirty="0" smtClean="0">
                <a:ea typeface="Gulim" pitchFamily="34" charset="-127"/>
              </a:rPr>
              <a:t>miały postać krótkich impulsów. W czasie kilku milisekund rejestrowano do 1000 fotonów o energiach od </a:t>
            </a:r>
            <a:r>
              <a:rPr lang="en-US" dirty="0" smtClean="0">
                <a:ea typeface="Gulim" pitchFamily="34" charset="-127"/>
              </a:rPr>
              <a:t>25 </a:t>
            </a:r>
            <a:r>
              <a:rPr lang="en-US" dirty="0" err="1" smtClean="0">
                <a:ea typeface="Gulim" pitchFamily="34" charset="-127"/>
              </a:rPr>
              <a:t>keV</a:t>
            </a:r>
            <a:r>
              <a:rPr lang="en-US" dirty="0" smtClean="0">
                <a:ea typeface="Gulim" pitchFamily="34" charset="-127"/>
              </a:rPr>
              <a:t> </a:t>
            </a:r>
            <a:r>
              <a:rPr lang="pl-PL" dirty="0" smtClean="0">
                <a:ea typeface="Gulim" pitchFamily="34" charset="-127"/>
              </a:rPr>
              <a:t>do</a:t>
            </a:r>
            <a:r>
              <a:rPr lang="en-US" dirty="0" smtClean="0">
                <a:ea typeface="Gulim" pitchFamily="34" charset="-127"/>
              </a:rPr>
              <a:t> 1MeV.</a:t>
            </a:r>
            <a:r>
              <a:rPr lang="pl-PL" dirty="0" smtClean="0">
                <a:ea typeface="Gulim" pitchFamily="34" charset="-127"/>
              </a:rPr>
              <a:t> </a:t>
            </a:r>
            <a:r>
              <a:rPr lang="en-US" dirty="0" smtClean="0">
                <a:ea typeface="Gulim" pitchFamily="34" charset="-127"/>
              </a:rPr>
              <a:t> </a:t>
            </a:r>
            <a:endParaRPr lang="pl-PL" dirty="0" smtClean="0">
              <a:ea typeface="Gulim" pitchFamily="34" charset="-127"/>
            </a:endParaRPr>
          </a:p>
          <a:p>
            <a:endParaRPr lang="pl-PL" dirty="0" smtClean="0">
              <a:ea typeface="Gulim" pitchFamily="34" charset="-127"/>
            </a:endParaRPr>
          </a:p>
          <a:p>
            <a:r>
              <a:rPr lang="pl-PL" dirty="0" smtClean="0">
                <a:ea typeface="Gulim" pitchFamily="34" charset="-127"/>
              </a:rPr>
              <a:t>Podczas całej misji zarejestrowano 70 TGF</a:t>
            </a:r>
          </a:p>
          <a:p>
            <a:endParaRPr lang="pl-PL" dirty="0">
              <a:ea typeface="Gulim" pitchFamily="34" charset="-127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5004048" y="3512041"/>
            <a:ext cx="29941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G. J. Fishman et al., Science 264, 1313 (1994)</a:t>
            </a:r>
            <a:endParaRPr lang="pl-P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130268">
            <a:off x="4783487" y="1433042"/>
            <a:ext cx="2547941" cy="246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wój poziomy 2"/>
          <p:cNvSpPr/>
          <p:nvPr/>
        </p:nvSpPr>
        <p:spPr>
          <a:xfrm>
            <a:off x="503548" y="188640"/>
            <a:ext cx="8244916" cy="864096"/>
          </a:xfrm>
          <a:prstGeom prst="horizontalScroll">
            <a:avLst>
              <a:gd name="adj" fmla="val 13242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Ramaty</a:t>
            </a:r>
            <a:r>
              <a:rPr lang="pl-PL" sz="24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 High Energy </a:t>
            </a:r>
            <a:r>
              <a:rPr lang="pl-PL" sz="24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Solar</a:t>
            </a:r>
            <a:r>
              <a:rPr lang="pl-PL" sz="24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 </a:t>
            </a:r>
            <a:r>
              <a:rPr lang="pl-PL" sz="24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Spectroscopic</a:t>
            </a:r>
            <a:r>
              <a:rPr lang="pl-PL" sz="24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 </a:t>
            </a:r>
            <a:r>
              <a:rPr lang="pl-PL" sz="24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Imager</a:t>
            </a:r>
            <a:endParaRPr lang="pl-PL" sz="2400" b="1" dirty="0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4" name="HESSIbeauty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9552" y="1196752"/>
            <a:ext cx="2784309" cy="208823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95536" y="3674055"/>
            <a:ext cx="61926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>
                <a:ea typeface="Dotum" pitchFamily="34" charset="-127"/>
                <a:cs typeface="Rod" pitchFamily="49" charset="-79"/>
              </a:rPr>
              <a:t>Small</a:t>
            </a:r>
            <a:r>
              <a:rPr lang="pl-PL" dirty="0" smtClean="0">
                <a:ea typeface="Dotum" pitchFamily="34" charset="-127"/>
                <a:cs typeface="Rod" pitchFamily="49" charset="-79"/>
              </a:rPr>
              <a:t> Explorer (SMEX)</a:t>
            </a:r>
          </a:p>
          <a:p>
            <a:endParaRPr lang="pl-PL" dirty="0" smtClean="0">
              <a:ea typeface="Dotum" pitchFamily="34" charset="-127"/>
              <a:cs typeface="Rod" pitchFamily="49" charset="-79"/>
            </a:endParaRPr>
          </a:p>
          <a:p>
            <a:r>
              <a:rPr lang="pl-PL" dirty="0" smtClean="0">
                <a:ea typeface="Dotum" pitchFamily="34" charset="-127"/>
                <a:cs typeface="Rod" pitchFamily="49" charset="-79"/>
              </a:rPr>
              <a:t>Brak osłon promienistych (dobrze dla TGF, źle dla Słońca)</a:t>
            </a:r>
          </a:p>
          <a:p>
            <a:endParaRPr lang="pl-PL" dirty="0" smtClean="0">
              <a:ea typeface="Dotum" pitchFamily="34" charset="-127"/>
              <a:cs typeface="Rod" pitchFamily="49" charset="-79"/>
            </a:endParaRPr>
          </a:p>
          <a:p>
            <a:r>
              <a:rPr lang="pl-PL" dirty="0" smtClean="0">
                <a:ea typeface="Dotum" pitchFamily="34" charset="-127"/>
                <a:cs typeface="Rod" pitchFamily="49" charset="-79"/>
              </a:rPr>
              <a:t>Każdy foton jest zliczany – pomiar czasu przybycia i energii</a:t>
            </a:r>
          </a:p>
          <a:p>
            <a:endParaRPr lang="pl-PL" dirty="0" smtClean="0">
              <a:ea typeface="Dotum" pitchFamily="34" charset="-127"/>
              <a:cs typeface="Rod" pitchFamily="49" charset="-79"/>
            </a:endParaRPr>
          </a:p>
          <a:p>
            <a:r>
              <a:rPr lang="pl-PL" dirty="0" smtClean="0">
                <a:ea typeface="Dotum" pitchFamily="34" charset="-127"/>
                <a:cs typeface="Rod" pitchFamily="49" charset="-79"/>
              </a:rPr>
              <a:t>TGF są rozpoznawane według charakterystyki czasowej – czas </a:t>
            </a:r>
          </a:p>
          <a:p>
            <a:r>
              <a:rPr lang="pl-PL" dirty="0" smtClean="0">
                <a:ea typeface="Dotum" pitchFamily="34" charset="-127"/>
                <a:cs typeface="Rod" pitchFamily="49" charset="-79"/>
              </a:rPr>
              <a:t>trwania krótszy niż 10 s nie jest spotykany w typowych GRB</a:t>
            </a:r>
          </a:p>
          <a:p>
            <a:endParaRPr lang="pl-PL" dirty="0" smtClean="0">
              <a:ea typeface="Dotum" pitchFamily="34" charset="-127"/>
              <a:cs typeface="Rod" pitchFamily="49" charset="-79"/>
            </a:endParaRPr>
          </a:p>
          <a:p>
            <a:r>
              <a:rPr lang="pl-PL" dirty="0" smtClean="0">
                <a:ea typeface="Dotum" pitchFamily="34" charset="-127"/>
                <a:cs typeface="Rod" pitchFamily="49" charset="-79"/>
              </a:rPr>
              <a:t>RHESSI nie daje informacji o kierunku z jakiego nadbiegają fotony TGF</a:t>
            </a:r>
            <a:endParaRPr lang="pl-PL" b="1" dirty="0"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3429000"/>
            <a:ext cx="2146548" cy="226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wój poziomy 2"/>
          <p:cNvSpPr/>
          <p:nvPr/>
        </p:nvSpPr>
        <p:spPr>
          <a:xfrm>
            <a:off x="503548" y="188640"/>
            <a:ext cx="8244916" cy="864096"/>
          </a:xfrm>
          <a:prstGeom prst="horizontalScroll">
            <a:avLst>
              <a:gd name="adj" fmla="val 13242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Ramaty</a:t>
            </a:r>
            <a:r>
              <a:rPr lang="pl-PL" sz="24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 High Energy </a:t>
            </a:r>
            <a:r>
              <a:rPr lang="pl-PL" sz="24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Solar</a:t>
            </a:r>
            <a:r>
              <a:rPr lang="pl-PL" sz="24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 </a:t>
            </a:r>
            <a:r>
              <a:rPr lang="pl-PL" sz="24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Spectroscopic</a:t>
            </a:r>
            <a:r>
              <a:rPr lang="pl-PL" sz="24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 </a:t>
            </a:r>
            <a:r>
              <a:rPr lang="pl-PL" sz="24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Imager</a:t>
            </a:r>
            <a:endParaRPr lang="pl-PL" sz="2400" b="1" dirty="0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96752"/>
            <a:ext cx="3524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4536504" y="483199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Sumaryczne widmo</a:t>
            </a:r>
            <a:r>
              <a:rPr lang="en-US" dirty="0" smtClean="0"/>
              <a:t> 85 RHESSI TGF</a:t>
            </a:r>
            <a:r>
              <a:rPr lang="pl-PL" dirty="0" smtClean="0"/>
              <a:t> porównane z teoretycznymi widmami uciekających elektronów</a:t>
            </a:r>
            <a:r>
              <a:rPr lang="en-US" dirty="0" smtClean="0"/>
              <a:t> 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Jedyna różnica wynika z wysokości formowania</a:t>
            </a:r>
          </a:p>
          <a:p>
            <a:r>
              <a:rPr lang="pl-PL" dirty="0" smtClean="0"/>
              <a:t>sygnału</a:t>
            </a:r>
            <a:endParaRPr lang="pl-PL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3672408" cy="302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/>
          <p:nvPr/>
        </p:nvSpPr>
        <p:spPr>
          <a:xfrm>
            <a:off x="421632" y="4437112"/>
            <a:ext cx="41503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 porównaniu z BATSE, RHESSI ma mniejszą czułość (powierzchnia efektywna 200 cm</a:t>
            </a:r>
            <a:r>
              <a:rPr lang="pl-PL" baseline="30000" dirty="0" smtClean="0"/>
              <a:t>2</a:t>
            </a:r>
            <a:r>
              <a:rPr lang="pl-PL" dirty="0" smtClean="0"/>
              <a:t>) ale ma zdecydowanie lepszą rozdzielczość czasową.</a:t>
            </a:r>
          </a:p>
          <a:p>
            <a:endParaRPr lang="pl-PL" dirty="0" smtClean="0"/>
          </a:p>
          <a:p>
            <a:r>
              <a:rPr lang="pl-PL" dirty="0" smtClean="0"/>
              <a:t>Zarejestrowano ponad 800 TGF (lata 2002 - 2008)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179512" y="6453336"/>
            <a:ext cx="3083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Smith et al. Science 307 no. 5712, 1085 (2005)</a:t>
            </a:r>
            <a:endParaRPr lang="pl-PL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wój poziomy 2"/>
          <p:cNvSpPr/>
          <p:nvPr/>
        </p:nvSpPr>
        <p:spPr>
          <a:xfrm>
            <a:off x="503548" y="188640"/>
            <a:ext cx="8244916" cy="864096"/>
          </a:xfrm>
          <a:prstGeom prst="horizontalScroll">
            <a:avLst>
              <a:gd name="adj" fmla="val 13242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Mechanizm ucieczki elektronów</a:t>
            </a:r>
            <a:endParaRPr lang="pl-PL" sz="2400" b="1" dirty="0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851920" y="1196752"/>
            <a:ext cx="511742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Gurevich</a:t>
            </a:r>
            <a:r>
              <a:rPr lang="pl-PL" dirty="0" smtClean="0"/>
              <a:t> et al., </a:t>
            </a:r>
            <a:r>
              <a:rPr lang="pl-PL" dirty="0" err="1" smtClean="0"/>
              <a:t>Phys</a:t>
            </a:r>
            <a:r>
              <a:rPr lang="pl-PL" dirty="0" smtClean="0"/>
              <a:t>. </a:t>
            </a:r>
            <a:r>
              <a:rPr lang="pl-PL" dirty="0" err="1" smtClean="0"/>
              <a:t>Letters</a:t>
            </a:r>
            <a:r>
              <a:rPr lang="pl-PL" dirty="0" smtClean="0"/>
              <a:t> A 165, 463 (1992)</a:t>
            </a:r>
          </a:p>
          <a:p>
            <a:endParaRPr lang="pl-PL" dirty="0" smtClean="0"/>
          </a:p>
          <a:p>
            <a:r>
              <a:rPr lang="pl-PL" dirty="0" smtClean="0"/>
              <a:t>Straty energetyczne (zderzeń) maleją wraz z rosnącą </a:t>
            </a:r>
          </a:p>
          <a:p>
            <a:r>
              <a:rPr lang="pl-PL" dirty="0" smtClean="0"/>
              <a:t>energią elektronu</a:t>
            </a:r>
          </a:p>
          <a:p>
            <a:endParaRPr lang="pl-PL" dirty="0" smtClean="0"/>
          </a:p>
          <a:p>
            <a:r>
              <a:rPr lang="pl-PL" dirty="0" smtClean="0"/>
              <a:t>Elektron o wystarczająco dużej energii początkowej </a:t>
            </a:r>
          </a:p>
          <a:p>
            <a:r>
              <a:rPr lang="pl-PL" dirty="0" smtClean="0"/>
              <a:t>może być przyspieszony w polu elektrycznym</a:t>
            </a:r>
          </a:p>
          <a:p>
            <a:endParaRPr lang="pl-PL" dirty="0" smtClean="0"/>
          </a:p>
          <a:p>
            <a:r>
              <a:rPr lang="pl-PL" dirty="0" smtClean="0"/>
              <a:t>Przyspieszone elektrony zderzają się z atomami gazu</a:t>
            </a:r>
          </a:p>
          <a:p>
            <a:r>
              <a:rPr lang="pl-PL" dirty="0" smtClean="0"/>
              <a:t>atmosferycznego, jonizują go i produkują kolejne</a:t>
            </a:r>
          </a:p>
          <a:p>
            <a:r>
              <a:rPr lang="pl-PL" dirty="0" smtClean="0"/>
              <a:t>relatywistyczne elektrony.</a:t>
            </a:r>
          </a:p>
          <a:p>
            <a:endParaRPr lang="pl-PL" dirty="0" smtClean="0"/>
          </a:p>
          <a:p>
            <a:r>
              <a:rPr lang="pl-PL" dirty="0" smtClean="0"/>
              <a:t>Większość nowych elektronów </a:t>
            </a:r>
            <a:r>
              <a:rPr lang="pl-PL" dirty="0" err="1" smtClean="0"/>
              <a:t>termalizuje</a:t>
            </a:r>
            <a:r>
              <a:rPr lang="pl-PL" dirty="0" smtClean="0"/>
              <a:t> się w </a:t>
            </a:r>
          </a:p>
          <a:p>
            <a:r>
              <a:rPr lang="pl-PL" dirty="0" smtClean="0"/>
              <a:t>wyniku zderzeń (emisja gamma) ale niektóre zostają</a:t>
            </a:r>
          </a:p>
          <a:p>
            <a:r>
              <a:rPr lang="pl-PL" dirty="0" smtClean="0"/>
              <a:t>przyspieszone i produkują lawinę</a:t>
            </a:r>
          </a:p>
          <a:p>
            <a:endParaRPr lang="pl-PL" dirty="0" smtClean="0"/>
          </a:p>
          <a:p>
            <a:r>
              <a:rPr lang="pl-PL" dirty="0" smtClean="0"/>
              <a:t>Zapalnikiem całego procesu jest cząstka </a:t>
            </a:r>
          </a:p>
          <a:p>
            <a:r>
              <a:rPr lang="pl-PL" dirty="0" smtClean="0"/>
              <a:t>promieniowania kosmicznego.</a:t>
            </a:r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124744"/>
            <a:ext cx="3240360" cy="247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179512" y="6453336"/>
            <a:ext cx="29754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http://www-star.stanford.edu/~vlf/runaway/</a:t>
            </a:r>
            <a:endParaRPr lang="pl-PL" sz="1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3236827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/>
        </p:nvGrpSpPr>
        <p:grpSpPr>
          <a:xfrm>
            <a:off x="5580112" y="3501008"/>
            <a:ext cx="3417019" cy="2552526"/>
            <a:chOff x="2411759" y="1772817"/>
            <a:chExt cx="4929187" cy="377666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11759" y="1772817"/>
              <a:ext cx="4929187" cy="3776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4" name="Line 3"/>
            <p:cNvSpPr>
              <a:spLocks noChangeShapeType="1"/>
            </p:cNvSpPr>
            <p:nvPr/>
          </p:nvSpPr>
          <p:spPr bwMode="auto">
            <a:xfrm flipH="1" flipV="1">
              <a:off x="3924647" y="2550691"/>
              <a:ext cx="474663" cy="566737"/>
            </a:xfrm>
            <a:prstGeom prst="line">
              <a:avLst/>
            </a:prstGeom>
            <a:noFill/>
            <a:ln w="360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3708747" y="2237953"/>
              <a:ext cx="169863" cy="3730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2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rgbClr val="FF0000"/>
                  </a:solidFill>
                  <a:latin typeface="Luxi Sans" pitchFamily="32" charset="0"/>
                  <a:ea typeface="msmincho" charset="0"/>
                  <a:cs typeface="msmincho" charset="0"/>
                </a:rPr>
                <a:t>?</a:t>
              </a: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4800871" y="2092441"/>
              <a:ext cx="2364162" cy="15988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34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pl-PL" sz="1200" dirty="0" smtClean="0">
                  <a:solidFill>
                    <a:srgbClr val="000000"/>
                  </a:solidFill>
                  <a:latin typeface="Luxi Sans" pitchFamily="32" charset="0"/>
                  <a:ea typeface="msmincho" charset="0"/>
                  <a:cs typeface="msmincho" charset="0"/>
                </a:rPr>
                <a:t>Zjawiska </a:t>
              </a:r>
            </a:p>
            <a:p>
              <a:pPr>
                <a:lnSpc>
                  <a:spcPct val="134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pl-PL" sz="1200" dirty="0" smtClean="0">
                  <a:solidFill>
                    <a:srgbClr val="000000"/>
                  </a:solidFill>
                  <a:latin typeface="Luxi Sans" pitchFamily="32" charset="0"/>
                  <a:ea typeface="msmincho" charset="0"/>
                  <a:cs typeface="msmincho" charset="0"/>
                </a:rPr>
                <a:t>zarejestrowane przez</a:t>
              </a:r>
            </a:p>
            <a:p>
              <a:pPr>
                <a:lnSpc>
                  <a:spcPct val="134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pl-PL" sz="1200" dirty="0" smtClean="0">
                  <a:solidFill>
                    <a:srgbClr val="000000"/>
                  </a:solidFill>
                  <a:latin typeface="Luxi Sans" pitchFamily="32" charset="0"/>
                  <a:ea typeface="msmincho" charset="0"/>
                  <a:cs typeface="msmincho" charset="0"/>
                </a:rPr>
                <a:t>RHESSI to czubek </a:t>
              </a:r>
            </a:p>
            <a:p>
              <a:pPr>
                <a:lnSpc>
                  <a:spcPct val="134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pl-PL" sz="1200" dirty="0" smtClean="0">
                  <a:solidFill>
                    <a:srgbClr val="000000"/>
                  </a:solidFill>
                  <a:latin typeface="Luxi Sans" pitchFamily="32" charset="0"/>
                  <a:ea typeface="msmincho" charset="0"/>
                  <a:cs typeface="msmincho" charset="0"/>
                </a:rPr>
                <a:t>góry lodowej?</a:t>
              </a:r>
              <a:endParaRPr lang="en-GB" sz="1200" dirty="0">
                <a:solidFill>
                  <a:srgbClr val="000000"/>
                </a:solidFill>
                <a:latin typeface="Luxi Sans" pitchFamily="32" charset="0"/>
                <a:ea typeface="msmincho" charset="0"/>
                <a:cs typeface="msmincho" charset="0"/>
              </a:endParaRPr>
            </a:p>
          </p:txBody>
        </p:sp>
      </p:grpSp>
      <p:sp>
        <p:nvSpPr>
          <p:cNvPr id="3" name="Zwój poziomy 2"/>
          <p:cNvSpPr/>
          <p:nvPr/>
        </p:nvSpPr>
        <p:spPr>
          <a:xfrm>
            <a:off x="503548" y="188640"/>
            <a:ext cx="8244916" cy="864096"/>
          </a:xfrm>
          <a:prstGeom prst="horizontalScroll">
            <a:avLst>
              <a:gd name="adj" fmla="val 13242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RHESSI TGF i błyskawice</a:t>
            </a:r>
            <a:endParaRPr lang="pl-PL" sz="2400" b="1" dirty="0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12168" y="1556792"/>
            <a:ext cx="338437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Położenia RHESSI TGF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dirty="0" smtClean="0"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dirty="0" smtClean="0"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dirty="0" smtClean="0"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Położenia  błyskawic</a:t>
            </a:r>
          </a:p>
        </p:txBody>
      </p:sp>
      <p:pic>
        <p:nvPicPr>
          <p:cNvPr id="6" name="Picture 4" descr="http://sprg.ssl.berkeley.edu/%7Etohban/nuggets/images/32_map_oct05_tg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152" y="2037264"/>
            <a:ext cx="5715000" cy="1571626"/>
          </a:xfrm>
          <a:prstGeom prst="rect">
            <a:avLst/>
          </a:prstGeom>
          <a:noFill/>
        </p:spPr>
      </p:pic>
      <p:pic>
        <p:nvPicPr>
          <p:cNvPr id="8" name="Picture 5" descr="http://sprg.ssl.berkeley.edu/%7Etohban/nuggets/images/32_map_oct05_l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152" y="4138046"/>
            <a:ext cx="5715000" cy="1581151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5940152" y="1641574"/>
            <a:ext cx="3131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76 % TGF pojawia się prawie</a:t>
            </a:r>
          </a:p>
          <a:p>
            <a:r>
              <a:rPr lang="pl-PL" dirty="0" smtClean="0"/>
              <a:t>równocześnie z błyskawicą (w ciągu milisekund)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179512" y="6453336"/>
            <a:ext cx="3083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Smith et al. Science 307 no. 5712, 1085 (2005)</a:t>
            </a:r>
            <a:endParaRPr lang="pl-PL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wój poziomy 2"/>
          <p:cNvSpPr/>
          <p:nvPr/>
        </p:nvSpPr>
        <p:spPr>
          <a:xfrm>
            <a:off x="503548" y="188640"/>
            <a:ext cx="8244916" cy="864096"/>
          </a:xfrm>
          <a:prstGeom prst="horizontalScroll">
            <a:avLst>
              <a:gd name="adj" fmla="val 13242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Ramaty</a:t>
            </a:r>
            <a:r>
              <a:rPr lang="pl-PL" sz="24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 High Energy </a:t>
            </a:r>
            <a:r>
              <a:rPr lang="pl-PL" sz="24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Solar</a:t>
            </a:r>
            <a:r>
              <a:rPr lang="pl-PL" sz="24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 </a:t>
            </a:r>
            <a:r>
              <a:rPr lang="pl-PL" sz="24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Spectroscopic</a:t>
            </a:r>
            <a:r>
              <a:rPr lang="pl-PL" sz="24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 </a:t>
            </a:r>
            <a:r>
              <a:rPr lang="pl-PL" sz="24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Imager</a:t>
            </a:r>
            <a:endParaRPr lang="pl-PL" sz="2400" b="1" dirty="0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5" name="tgf_rhessi_640x480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83804" y="1196752"/>
            <a:ext cx="6576392" cy="4932294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79512" y="6381328"/>
            <a:ext cx="17172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http://svs.gsfc.nasa.gov/</a:t>
            </a:r>
            <a:endParaRPr lang="pl-PL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594</Words>
  <Application>Microsoft Office PowerPoint</Application>
  <PresentationFormat>Pokaz na ekranie (4:3)</PresentationFormat>
  <Paragraphs>132</Paragraphs>
  <Slides>20</Slides>
  <Notes>0</Notes>
  <HiddenSlides>0</HiddenSlides>
  <MMClips>7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Tomek</dc:creator>
  <cp:lastModifiedBy>Tomek</cp:lastModifiedBy>
  <cp:revision>135</cp:revision>
  <dcterms:created xsi:type="dcterms:W3CDTF">2011-01-17T13:49:55Z</dcterms:created>
  <dcterms:modified xsi:type="dcterms:W3CDTF">2011-08-26T08:34:40Z</dcterms:modified>
</cp:coreProperties>
</file>